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10287000" cy="1828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6" d="100"/>
          <a:sy n="106" d="100"/>
        </p:scale>
        <p:origin x="15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994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开场：一句话点题——本地化 AI 办公一体机，数据不出内网。强调五大应用一个桌面。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智库：知识库底座。多格式入库+图片OCR、自动向量化、分库管理订阅、公开/私有。无截图,用特性卡。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平台底座：单点登录、系统状态、外观自定义。让决策者感到这是完整平台而非工具拼凑。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多用户与权限、数据隔离、日志中心。这是政企决策者最关心的合规治理能力。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核心买点回扣——数据安全。本地化部署、内网运行、原件本地留存。给决策者吃定心丸。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部署形态：浏览器访问、容器化交付、私有模型灵活配置。回答IT关心的落地问题。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典型使用流程：从管理员部署到成员日常使用的一条主线，让客户想象上线后的样子。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一页价值总结：安全、效率、易落地三条价值，为报价/联系做收束。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收尾：给出体验网站与联系方式，引导客户当场扫码/记地址体验。留白干净有力。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决策者视角的三个痛点：数据外流风险、工具割裂、上手成本高。为买点做铺垫。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一页讲清三大核心买点：数据不出内网、一体化桌面、开箱即用。后面逐一展开。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展示桌面截图：Dock、应用图标、右侧系统状态与资源监控。强调统一入口与实时健康度。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过渡页：五大应用一览，接下来逐一展开。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智助：会读资料的对话助手。RAG 挂载知识、对话里发文件、来源可溯、思考过程可见。配对话截图。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智写：公文写作。生成/润色/续写/改写/扩写 + 文档校对逐条建议。左右两张截图。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智记：会议录音分析。上传即转写、波形点句定位回放、说话人改名合并、一键纪要、沉淀可问。配截图。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智档：平台文件管理。目录树、大文件分片断点续传、按文件夹授权、标签收藏、在线预览、内容提取OCR、回收站。配截图。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786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3266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5128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90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66750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63801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30819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56239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5915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3443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8745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697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7592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42111"/>
            <a:ext cx="18288000" cy="10287000"/>
          </a:xfrm>
          <a:prstGeom prst="rect">
            <a:avLst/>
          </a:prstGeom>
          <a:gradFill rotWithShape="1">
            <a:gsLst>
              <a:gs pos="0">
                <a:srgbClr val="3F78E6">
                  <a:alpha val="28000"/>
                </a:srgbClr>
              </a:gs>
              <a:gs pos="60000">
                <a:srgbClr val="3F78E6">
                  <a:alpha val="0"/>
                </a:srgbClr>
              </a:gs>
            </a:gsLst>
            <a:path path="circle">
              <a:fillToRect l="78000" r="22000" b="100000"/>
            </a:path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/>
          <p:cNvSpPr/>
          <p:nvPr/>
        </p:nvSpPr>
        <p:spPr>
          <a:xfrm>
            <a:off x="1143000" y="990600"/>
            <a:ext cx="495300" cy="4953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F78E6">
                  <a:alpha val="100000"/>
                </a:srgbClr>
              </a:gs>
              <a:gs pos="100000">
                <a:srgbClr val="2A56C8">
                  <a:alpha val="100000"/>
                </a:srgbClr>
              </a:gs>
            </a:gsLst>
            <a:lin ang="2700000" scaled="0"/>
          </a:gradFill>
          <a:ln/>
          <a:effectLst>
            <a:outerShdw blurRad="285750" dist="95250" dir="5400000" algn="bl" rotWithShape="0">
              <a:srgbClr val="3F78E6">
                <a:alpha val="5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/>
          <p:cNvSpPr/>
          <p:nvPr/>
        </p:nvSpPr>
        <p:spPr>
          <a:xfrm>
            <a:off x="1295400" y="1143000"/>
            <a:ext cx="190500" cy="190500"/>
          </a:xfrm>
          <a:prstGeom prst="ellipse">
            <a:avLst/>
          </a:prstGeom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1790700" y="1085850"/>
            <a:ext cx="140704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38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数智AI一体机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3317478" y="1136650"/>
            <a:ext cx="9525" cy="203200"/>
          </a:xfrm>
          <a:prstGeom prst="rect">
            <a:avLst/>
          </a:prstGeom>
          <a:solidFill>
            <a:srgbClr val="2A3552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3457178" y="1136650"/>
            <a:ext cx="1813262" cy="241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8F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智能办公平台 · 产品说明</a:t>
            </a:r>
            <a:endParaRPr lang="en-US" sz="1125" dirty="0"/>
          </a:p>
        </p:txBody>
      </p:sp>
      <p:sp>
        <p:nvSpPr>
          <p:cNvPr id="8" name="Text 6"/>
          <p:cNvSpPr/>
          <p:nvPr/>
        </p:nvSpPr>
        <p:spPr>
          <a:xfrm>
            <a:off x="1143000" y="3160117"/>
            <a:ext cx="17602200" cy="203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125" kern="0" spc="300" dirty="0">
                <a:solidFill>
                  <a:srgbClr val="6FA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· ON-PREMISE · ALL-IN-ONE</a:t>
            </a:r>
            <a:endParaRPr lang="en-US" sz="1125" dirty="0"/>
          </a:p>
        </p:txBody>
      </p:sp>
      <p:sp>
        <p:nvSpPr>
          <p:cNvPr id="9" name="Text 7"/>
          <p:cNvSpPr/>
          <p:nvPr/>
        </p:nvSpPr>
        <p:spPr>
          <a:xfrm>
            <a:off x="1143000" y="3534767"/>
            <a:ext cx="16482060" cy="18484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6600" b="1" kern="0" spc="75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面向政企单位的 </a:t>
            </a:r>
            <a:r>
              <a:rPr lang="en-US" sz="6600" b="1" kern="0" spc="75" dirty="0">
                <a:solidFill>
                  <a:srgbClr val="5F9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本地化 AI 办公一体机</a:t>
            </a:r>
            <a:endParaRPr lang="en-US" sz="6600" dirty="0"/>
          </a:p>
        </p:txBody>
      </p:sp>
      <p:sp>
        <p:nvSpPr>
          <p:cNvPr id="10" name="Text 8"/>
          <p:cNvSpPr/>
          <p:nvPr/>
        </p:nvSpPr>
        <p:spPr>
          <a:xfrm>
            <a:off x="1143000" y="5668963"/>
            <a:ext cx="11576685" cy="8800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25" dirty="0">
                <a:solidFill>
                  <a:srgbClr val="C2C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会议 · 公文 · 问答 · 知识库 · 文件管理，五大应用一个桌面搞定；语音转写、大模型、向量检索 </a:t>
            </a:r>
            <a:r>
              <a:rPr lang="en-US" sz="202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全部私有部署，数据不出内网</a:t>
            </a:r>
            <a:r>
              <a:rPr lang="en-US" sz="2025" dirty="0">
                <a:solidFill>
                  <a:srgbClr val="C2C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2025" dirty="0"/>
          </a:p>
        </p:txBody>
      </p:sp>
      <p:sp>
        <p:nvSpPr>
          <p:cNvPr id="11" name="Shape 9"/>
          <p:cNvSpPr/>
          <p:nvPr/>
        </p:nvSpPr>
        <p:spPr>
          <a:xfrm>
            <a:off x="1143000" y="6891933"/>
            <a:ext cx="984647" cy="46990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6350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 10"/>
          <p:cNvSpPr/>
          <p:nvPr/>
        </p:nvSpPr>
        <p:spPr>
          <a:xfrm>
            <a:off x="1358900" y="7003058"/>
            <a:ext cx="629047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🎙 智记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2241947" y="6891933"/>
            <a:ext cx="1048544" cy="46990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6350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2457847" y="7003058"/>
            <a:ext cx="692944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✍ 智写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3404791" y="6891933"/>
            <a:ext cx="1048544" cy="46990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6350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4"/>
          <p:cNvSpPr/>
          <p:nvPr/>
        </p:nvSpPr>
        <p:spPr>
          <a:xfrm>
            <a:off x="3620691" y="7003058"/>
            <a:ext cx="692944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💬 智助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567635" y="6891933"/>
            <a:ext cx="1048544" cy="46990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6350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Text 16"/>
          <p:cNvSpPr/>
          <p:nvPr/>
        </p:nvSpPr>
        <p:spPr>
          <a:xfrm>
            <a:off x="4783535" y="7003058"/>
            <a:ext cx="692944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📚 智库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730478" y="6891933"/>
            <a:ext cx="984647" cy="46990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 w="6350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Text 18"/>
          <p:cNvSpPr/>
          <p:nvPr/>
        </p:nvSpPr>
        <p:spPr>
          <a:xfrm>
            <a:off x="5946378" y="7003058"/>
            <a:ext cx="629047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🗂 智档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1143000" y="9036050"/>
            <a:ext cx="3075365" cy="298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8F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浏览器打开即用 · 无需安装客户端</a:t>
            </a:r>
            <a:endParaRPr lang="en-US" sz="1425" dirty="0"/>
          </a:p>
        </p:txBody>
      </p:sp>
      <p:sp>
        <p:nvSpPr>
          <p:cNvPr id="22" name="Text 20"/>
          <p:cNvSpPr/>
          <p:nvPr/>
        </p:nvSpPr>
        <p:spPr>
          <a:xfrm>
            <a:off x="14445953" y="9036050"/>
            <a:ext cx="2968953" cy="298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E6ED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体验地址 </a:t>
            </a:r>
            <a:r>
              <a:rPr lang="en-US" sz="1425" b="1" dirty="0">
                <a:solidFill>
                  <a:srgbClr val="5F9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desktop.sheffery.cloud</a:t>
            </a:r>
            <a:endParaRPr lang="en-US" sz="14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D1526">
                  <a:alpha val="100000"/>
                </a:srgbClr>
              </a:gs>
              <a:gs pos="100000">
                <a:srgbClr val="0A1020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/>
          <p:cNvSpPr/>
          <p:nvPr/>
        </p:nvSpPr>
        <p:spPr>
          <a:xfrm>
            <a:off x="1143000" y="914400"/>
            <a:ext cx="533400" cy="533400"/>
          </a:xfrm>
          <a:prstGeom prst="roundRect">
            <a:avLst>
              <a:gd name="adj" fmla="val 25000"/>
            </a:avLst>
          </a:prstGeom>
          <a:solidFill>
            <a:srgbClr val="5B6B7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4" name="Text 2"/>
          <p:cNvSpPr/>
          <p:nvPr/>
        </p:nvSpPr>
        <p:spPr>
          <a:xfrm>
            <a:off x="1104900" y="914400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📚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809750" y="1069975"/>
            <a:ext cx="1126034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8FB0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智库 · 知识库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43000" y="1600200"/>
            <a:ext cx="17602200" cy="806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团队资料的智能检索底座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1143000" y="2482850"/>
            <a:ext cx="17602200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文档入库自动切分、建立语义索引 —— 沉淀一次，智助随处可查。</a:t>
            </a:r>
            <a:endParaRPr lang="en-US" sz="1725" dirty="0"/>
          </a:p>
        </p:txBody>
      </p:sp>
      <p:sp>
        <p:nvSpPr>
          <p:cNvPr id="8" name="Shape 6"/>
          <p:cNvSpPr/>
          <p:nvPr/>
        </p:nvSpPr>
        <p:spPr>
          <a:xfrm>
            <a:off x="1143000" y="3238500"/>
            <a:ext cx="3829050" cy="6134100"/>
          </a:xfrm>
          <a:prstGeom prst="roundRect">
            <a:avLst>
              <a:gd name="adj" fmla="val 4478"/>
            </a:avLst>
          </a:prstGeom>
          <a:solidFill>
            <a:srgbClr val="FFFFFF">
              <a:alpha val="5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Text 7"/>
          <p:cNvSpPr/>
          <p:nvPr/>
        </p:nvSpPr>
        <p:spPr>
          <a:xfrm>
            <a:off x="1416050" y="3568700"/>
            <a:ext cx="3611245" cy="508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📥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1416050" y="4191000"/>
            <a:ext cx="3611245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多格式入库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416050" y="4616450"/>
            <a:ext cx="3381439" cy="5865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PDF·Word·TXT·Markdown 及图片，图片自动 OCR 转文字。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200650" y="3238500"/>
            <a:ext cx="3829050" cy="6134100"/>
          </a:xfrm>
          <a:prstGeom prst="roundRect">
            <a:avLst>
              <a:gd name="adj" fmla="val 4478"/>
            </a:avLst>
          </a:prstGeom>
          <a:solidFill>
            <a:srgbClr val="FFFFFF">
              <a:alpha val="5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5473700" y="3568700"/>
            <a:ext cx="3611245" cy="508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🧠</a:t>
            </a:r>
            <a:endParaRPr lang="en-US" sz="2550" dirty="0"/>
          </a:p>
        </p:txBody>
      </p:sp>
      <p:sp>
        <p:nvSpPr>
          <p:cNvPr id="14" name="Text 12"/>
          <p:cNvSpPr/>
          <p:nvPr/>
        </p:nvSpPr>
        <p:spPr>
          <a:xfrm>
            <a:off x="5473700" y="4191000"/>
            <a:ext cx="3611245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自动向量化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473700" y="4616450"/>
            <a:ext cx="3381439" cy="5865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自动切分建立语义索引，入库即可被智助检索。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9258300" y="3238500"/>
            <a:ext cx="3829050" cy="6134100"/>
          </a:xfrm>
          <a:prstGeom prst="roundRect">
            <a:avLst>
              <a:gd name="adj" fmla="val 4478"/>
            </a:avLst>
          </a:prstGeom>
          <a:solidFill>
            <a:srgbClr val="FFFFFF">
              <a:alpha val="5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Text 15"/>
          <p:cNvSpPr/>
          <p:nvPr/>
        </p:nvSpPr>
        <p:spPr>
          <a:xfrm>
            <a:off x="9531350" y="3568700"/>
            <a:ext cx="3611245" cy="508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🗃️</a:t>
            </a:r>
            <a:endParaRPr lang="en-US" sz="2550" dirty="0"/>
          </a:p>
        </p:txBody>
      </p:sp>
      <p:sp>
        <p:nvSpPr>
          <p:cNvPr id="18" name="Text 16"/>
          <p:cNvSpPr/>
          <p:nvPr/>
        </p:nvSpPr>
        <p:spPr>
          <a:xfrm>
            <a:off x="9531350" y="4191000"/>
            <a:ext cx="3611245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分库管理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531350" y="4616450"/>
            <a:ext cx="3381439" cy="5865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我创建的 / 我订阅的 / 发现公开，按主题多库并行。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13315950" y="3238500"/>
            <a:ext cx="3829050" cy="6134100"/>
          </a:xfrm>
          <a:prstGeom prst="roundRect">
            <a:avLst>
              <a:gd name="adj" fmla="val 4478"/>
            </a:avLst>
          </a:prstGeom>
          <a:solidFill>
            <a:srgbClr val="FFFFFF">
              <a:alpha val="5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13589001" y="3568700"/>
            <a:ext cx="3611245" cy="508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🔓</a:t>
            </a:r>
            <a:endParaRPr lang="en-US" sz="2550" dirty="0"/>
          </a:p>
        </p:txBody>
      </p:sp>
      <p:sp>
        <p:nvSpPr>
          <p:cNvPr id="22" name="Text 20"/>
          <p:cNvSpPr/>
          <p:nvPr/>
        </p:nvSpPr>
        <p:spPr>
          <a:xfrm>
            <a:off x="13589001" y="4191000"/>
            <a:ext cx="3611245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公开或私有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589001" y="4616450"/>
            <a:ext cx="3381439" cy="5865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知识库可私有，或公开共享供他人订阅（只读）。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43000" y="1200150"/>
            <a:ext cx="17602200" cy="86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不只是应用，更是平台底座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2501900"/>
            <a:ext cx="5156200" cy="6870700"/>
          </a:xfrm>
          <a:prstGeom prst="roundRect">
            <a:avLst>
              <a:gd name="adj" fmla="val 3695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1511300" y="2908300"/>
            <a:ext cx="4861560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🔑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1511300" y="3581400"/>
            <a:ext cx="486156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单点登录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511300" y="4083050"/>
            <a:ext cx="4552188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一次登录各应用免重复登录，无缝切换；登录态安全有效期可配置。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565900" y="2501900"/>
            <a:ext cx="5156200" cy="6870700"/>
          </a:xfrm>
          <a:prstGeom prst="roundRect">
            <a:avLst>
              <a:gd name="adj" fmla="val 3695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7"/>
          <p:cNvSpPr/>
          <p:nvPr/>
        </p:nvSpPr>
        <p:spPr>
          <a:xfrm>
            <a:off x="6934200" y="2908300"/>
            <a:ext cx="4861560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📈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6934200" y="3581400"/>
            <a:ext cx="486156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实时状态监控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934200" y="4083050"/>
            <a:ext cx="4552188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CPU、内存、磁盘与服务运行状态实时呈现，平台健康度一目了然。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988801" y="2501900"/>
            <a:ext cx="5156200" cy="6870700"/>
          </a:xfrm>
          <a:prstGeom prst="roundRect">
            <a:avLst>
              <a:gd name="adj" fmla="val 3695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12357100" y="2908300"/>
            <a:ext cx="4861560" cy="53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🎨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12357100" y="3581400"/>
            <a:ext cx="486156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外观自定义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2357100" y="4083050"/>
            <a:ext cx="4552188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管理员可更换平台名称与桌面背景，打造专属品牌外观，对全员生效。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43000" y="1200150"/>
            <a:ext cx="17602200" cy="86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多用户 · 权限 · 可审计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2501900"/>
            <a:ext cx="7877175" cy="3311525"/>
          </a:xfrm>
          <a:prstGeom prst="roundRect">
            <a:avLst>
              <a:gd name="adj" fmla="val 5177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1473200" y="2851150"/>
            <a:ext cx="7938453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👥 角色与群组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473200" y="3302000"/>
            <a:ext cx="743327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管理员管理账号与群组，成员按部门/项目编组，授权直接授给整组。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9267825" y="2501900"/>
            <a:ext cx="7877175" cy="3311525"/>
          </a:xfrm>
          <a:prstGeom prst="roundRect">
            <a:avLst>
              <a:gd name="adj" fmla="val 5177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9598025" y="2851150"/>
            <a:ext cx="7938453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🧱 数据隔离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9598025" y="3302000"/>
            <a:ext cx="743327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每位成员的会议、文稿、对话、私有知识库相互独立，互不可见。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143000" y="6061075"/>
            <a:ext cx="7877175" cy="3311525"/>
          </a:xfrm>
          <a:prstGeom prst="roundRect">
            <a:avLst>
              <a:gd name="adj" fmla="val 5177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1473200" y="6410325"/>
            <a:ext cx="7938453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🗂️ 文件夹授权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473200" y="6861175"/>
            <a:ext cx="743327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共享文件库按文件夹给成员/群组分权（禁止/只读/可读写），未授权不可见。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9267825" y="6061075"/>
            <a:ext cx="7877175" cy="3311525"/>
          </a:xfrm>
          <a:prstGeom prst="roundRect">
            <a:avLst>
              <a:gd name="adj" fmla="val 5177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9598025" y="6410325"/>
            <a:ext cx="7938453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📜 日志中心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598025" y="6861175"/>
            <a:ext cx="7433278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管理员可检索全员操作日志，按分类/操作人/时间筛选，覆盖登录、增删改等。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A1020">
                  <a:alpha val="100000"/>
                </a:srgbClr>
              </a:gs>
              <a:gs pos="100000">
                <a:srgbClr val="0D1526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1143000" y="3476923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6FA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FIRST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1143000" y="3781723"/>
            <a:ext cx="17602200" cy="7295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数据全程留在内网</a:t>
            </a:r>
            <a:endParaRPr lang="en-US" sz="4950" dirty="0"/>
          </a:p>
        </p:txBody>
      </p:sp>
      <p:sp>
        <p:nvSpPr>
          <p:cNvPr id="5" name="Text 3"/>
          <p:cNvSpPr/>
          <p:nvPr/>
        </p:nvSpPr>
        <p:spPr>
          <a:xfrm>
            <a:off x="1143000" y="4644628"/>
            <a:ext cx="11525250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满足对数据安全敏感的政企、单位场景 —— 这是通用云端 AI 给不了的。</a:t>
            </a:r>
            <a:endParaRPr lang="en-US" sz="1875" dirty="0"/>
          </a:p>
        </p:txBody>
      </p:sp>
      <p:sp>
        <p:nvSpPr>
          <p:cNvPr id="6" name="Shape 4"/>
          <p:cNvSpPr/>
          <p:nvPr/>
        </p:nvSpPr>
        <p:spPr>
          <a:xfrm>
            <a:off x="1143000" y="5527278"/>
            <a:ext cx="38100" cy="1282700"/>
          </a:xfrm>
          <a:prstGeom prst="rect">
            <a:avLst/>
          </a:prstGeom>
          <a:solidFill>
            <a:srgbClr val="1F8A5B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428750" y="5603478"/>
            <a:ext cx="5357495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本地化部署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428750" y="6105129"/>
            <a:ext cx="5016564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语音转写、大模型、向量检索全部私有部署，资料不上传任何第三方云。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565900" y="5527278"/>
            <a:ext cx="38100" cy="1282700"/>
          </a:xfrm>
          <a:prstGeom prst="rect">
            <a:avLst/>
          </a:prstGeom>
          <a:solidFill>
            <a:srgbClr val="3F78E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6851650" y="5603478"/>
            <a:ext cx="5357495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内网运行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851650" y="6105129"/>
            <a:ext cx="5016564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平台可整体部署在单位内网，数据不出域。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988801" y="5527278"/>
            <a:ext cx="38100" cy="1282700"/>
          </a:xfrm>
          <a:prstGeom prst="rect">
            <a:avLst/>
          </a:prstGeom>
          <a:solidFill>
            <a:srgbClr val="E0912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12274551" y="5603478"/>
            <a:ext cx="5357495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原件本地留存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2274551" y="6105129"/>
            <a:ext cx="5016564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音频、文档、文件原件落在单位自有服务器磁盘，可纳入既有备份策略。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DEPLOYMENT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43000" y="1200150"/>
            <a:ext cx="17602200" cy="86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落地不折腾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2501900"/>
            <a:ext cx="5156200" cy="6870700"/>
          </a:xfrm>
          <a:prstGeom prst="roundRect">
            <a:avLst>
              <a:gd name="adj" fmla="val 3695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1511300" y="2927350"/>
            <a:ext cx="486156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511300" y="3670300"/>
            <a:ext cx="486156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浏览器访问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511300" y="4171950"/>
            <a:ext cx="4552188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成员通过浏览器访问统一入口，无需安装客户端。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565900" y="2501900"/>
            <a:ext cx="5156200" cy="6870700"/>
          </a:xfrm>
          <a:prstGeom prst="roundRect">
            <a:avLst>
              <a:gd name="adj" fmla="val 3695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9" name="Text 7"/>
          <p:cNvSpPr/>
          <p:nvPr/>
        </p:nvSpPr>
        <p:spPr>
          <a:xfrm>
            <a:off x="6934200" y="2927350"/>
            <a:ext cx="486156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📦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934200" y="3670300"/>
            <a:ext cx="486156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容器化交付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934200" y="4171950"/>
            <a:ext cx="4552188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前后端均以容器交付，配合内网数据库与模型服务一键起停。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988801" y="2501900"/>
            <a:ext cx="5156200" cy="6870700"/>
          </a:xfrm>
          <a:prstGeom prst="roundRect">
            <a:avLst>
              <a:gd name="adj" fmla="val 3695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3" name="Text 11"/>
          <p:cNvSpPr/>
          <p:nvPr/>
        </p:nvSpPr>
        <p:spPr>
          <a:xfrm>
            <a:off x="12357100" y="2927350"/>
            <a:ext cx="4861560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🧬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2357100" y="3670300"/>
            <a:ext cx="4861560" cy="425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私有模型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2357100" y="4171950"/>
            <a:ext cx="4552188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5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语音、大模型、向量模型均可自部署，按单位算力灵活配置。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43000" y="1200150"/>
            <a:ext cx="17602200" cy="86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典型使用流程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584700"/>
            <a:ext cx="533400" cy="533400"/>
          </a:xfrm>
          <a:prstGeom prst="ellipse">
            <a:avLst/>
          </a:prstGeom>
          <a:solidFill>
            <a:srgbClr val="1F63D6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1104900" y="4584700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924050" y="4692650"/>
            <a:ext cx="5542598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管理员</a:t>
            </a: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部署平台、创建成员账号、分配文件夹权限。</a:t>
            </a:r>
            <a:endParaRPr lang="en-US" sz="1725" dirty="0"/>
          </a:p>
        </p:txBody>
      </p:sp>
      <p:sp>
        <p:nvSpPr>
          <p:cNvPr id="7" name="Shape 5"/>
          <p:cNvSpPr/>
          <p:nvPr/>
        </p:nvSpPr>
        <p:spPr>
          <a:xfrm>
            <a:off x="1143000" y="5308600"/>
            <a:ext cx="533400" cy="533400"/>
          </a:xfrm>
          <a:prstGeom prst="ellipse">
            <a:avLst/>
          </a:prstGeom>
          <a:solidFill>
            <a:srgbClr val="1F8A5B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8" name="Text 6"/>
          <p:cNvSpPr/>
          <p:nvPr/>
        </p:nvSpPr>
        <p:spPr>
          <a:xfrm>
            <a:off x="1104900" y="5308600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924050" y="5416550"/>
            <a:ext cx="7096542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开完会 → 在</a:t>
            </a: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智记</a:t>
            </a: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上传录音，拿到文字稿与纪要，点句即定位回放。</a:t>
            </a:r>
            <a:endParaRPr lang="en-US" sz="1725" dirty="0"/>
          </a:p>
        </p:txBody>
      </p:sp>
      <p:sp>
        <p:nvSpPr>
          <p:cNvPr id="10" name="Shape 8"/>
          <p:cNvSpPr/>
          <p:nvPr/>
        </p:nvSpPr>
        <p:spPr>
          <a:xfrm>
            <a:off x="1143000" y="6032500"/>
            <a:ext cx="533400" cy="533400"/>
          </a:xfrm>
          <a:prstGeom prst="ellipse">
            <a:avLst/>
          </a:prstGeom>
          <a:solidFill>
            <a:srgbClr val="5B6B7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1104900" y="6032500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924050" y="6140450"/>
            <a:ext cx="6466473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把制度文件、过往材料传入</a:t>
            </a: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智库 / 智档</a:t>
            </a: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，沉淀为可检索知识。</a:t>
            </a:r>
            <a:endParaRPr lang="en-US" sz="1725" dirty="0"/>
          </a:p>
        </p:txBody>
      </p:sp>
      <p:sp>
        <p:nvSpPr>
          <p:cNvPr id="13" name="Shape 11"/>
          <p:cNvSpPr/>
          <p:nvPr/>
        </p:nvSpPr>
        <p:spPr>
          <a:xfrm>
            <a:off x="1143000" y="6756400"/>
            <a:ext cx="533400" cy="533400"/>
          </a:xfrm>
          <a:prstGeom prst="ellipse">
            <a:avLst/>
          </a:prstGeom>
          <a:solidFill>
            <a:srgbClr val="2B7DE9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1104900" y="6756400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924050" y="6864350"/>
            <a:ext cx="7313622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写材料时打开</a:t>
            </a: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智写</a:t>
            </a: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让 AI 起草润色；有疑问在</a:t>
            </a: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智助</a:t>
            </a:r>
            <a:r>
              <a:rPr lang="en-US" sz="1725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勾选资料直接提问。</a:t>
            </a:r>
            <a:endParaRPr lang="en-US" sz="17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D1526">
                  <a:alpha val="100000"/>
                </a:srgbClr>
              </a:gs>
              <a:gs pos="100000">
                <a:srgbClr val="0A1020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1143000" y="3715445"/>
            <a:ext cx="1760220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为什么选数智AI一体机</a:t>
            </a:r>
            <a:endParaRPr lang="en-US" sz="4650" dirty="0"/>
          </a:p>
        </p:txBody>
      </p:sp>
      <p:sp>
        <p:nvSpPr>
          <p:cNvPr id="4" name="Text 2"/>
          <p:cNvSpPr/>
          <p:nvPr/>
        </p:nvSpPr>
        <p:spPr>
          <a:xfrm>
            <a:off x="1143000" y="5087045"/>
            <a:ext cx="5657850" cy="74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5F93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安全</a:t>
            </a:r>
            <a:endParaRPr lang="en-US" sz="3900" dirty="0"/>
          </a:p>
        </p:txBody>
      </p:sp>
      <p:sp>
        <p:nvSpPr>
          <p:cNvPr id="5" name="Text 3"/>
          <p:cNvSpPr/>
          <p:nvPr/>
        </p:nvSpPr>
        <p:spPr>
          <a:xfrm>
            <a:off x="1143000" y="5931595"/>
            <a:ext cx="5297805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75" dirty="0">
                <a:solidFill>
                  <a:srgbClr val="C2C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全私有部署，数据不出内网，原件本地留存，满足敏感单位合规要求。</a:t>
            </a:r>
            <a:endParaRPr lang="en-US" sz="1575" dirty="0"/>
          </a:p>
        </p:txBody>
      </p:sp>
      <p:sp>
        <p:nvSpPr>
          <p:cNvPr id="6" name="Text 4"/>
          <p:cNvSpPr/>
          <p:nvPr/>
        </p:nvSpPr>
        <p:spPr>
          <a:xfrm>
            <a:off x="6572250" y="5087045"/>
            <a:ext cx="5657850" cy="74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4FB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高效</a:t>
            </a:r>
            <a:endParaRPr lang="en-US" sz="3900" dirty="0"/>
          </a:p>
        </p:txBody>
      </p:sp>
      <p:sp>
        <p:nvSpPr>
          <p:cNvPr id="7" name="Text 5"/>
          <p:cNvSpPr/>
          <p:nvPr/>
        </p:nvSpPr>
        <p:spPr>
          <a:xfrm>
            <a:off x="6572250" y="5931595"/>
            <a:ext cx="5297805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75" dirty="0">
                <a:solidFill>
                  <a:srgbClr val="C2C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五大应用数据打通，会议、公文、查询、文件一个桌面闭环搞定。</a:t>
            </a:r>
            <a:endParaRPr lang="en-US" sz="1575" dirty="0"/>
          </a:p>
        </p:txBody>
      </p:sp>
      <p:sp>
        <p:nvSpPr>
          <p:cNvPr id="8" name="Text 6"/>
          <p:cNvSpPr/>
          <p:nvPr/>
        </p:nvSpPr>
        <p:spPr>
          <a:xfrm>
            <a:off x="12001500" y="5087045"/>
            <a:ext cx="5657850" cy="74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E6A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易落地</a:t>
            </a:r>
            <a:endParaRPr lang="en-US" sz="3900" dirty="0"/>
          </a:p>
        </p:txBody>
      </p:sp>
      <p:sp>
        <p:nvSpPr>
          <p:cNvPr id="9" name="Text 7"/>
          <p:cNvSpPr/>
          <p:nvPr/>
        </p:nvSpPr>
        <p:spPr>
          <a:xfrm>
            <a:off x="12001500" y="5931595"/>
            <a:ext cx="5297805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75" dirty="0">
                <a:solidFill>
                  <a:srgbClr val="C2C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浏览器免安装、容器化一键起停、单点登录，IT 与业务都轻松。</a:t>
            </a:r>
            <a:endParaRPr lang="en-US" sz="15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3F78E6">
                  <a:alpha val="30000"/>
                </a:srgbClr>
              </a:gs>
              <a:gs pos="62000">
                <a:srgbClr val="3F78E6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Shape 1"/>
          <p:cNvSpPr/>
          <p:nvPr/>
        </p:nvSpPr>
        <p:spPr>
          <a:xfrm>
            <a:off x="8858250" y="2077740"/>
            <a:ext cx="571500" cy="5715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F78E6">
                  <a:alpha val="100000"/>
                </a:srgbClr>
              </a:gs>
              <a:gs pos="100000">
                <a:srgbClr val="2A56C8">
                  <a:alpha val="100000"/>
                </a:srgbClr>
              </a:gs>
            </a:gsLst>
            <a:lin ang="2700000" scaled="0"/>
          </a:gradFill>
          <a:ln/>
          <a:effectLst>
            <a:outerShdw blurRad="381000" dist="114300" dir="5400000" algn="bl" rotWithShape="0">
              <a:srgbClr val="3F78E6">
                <a:alpha val="5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" name="Shape 2"/>
          <p:cNvSpPr/>
          <p:nvPr/>
        </p:nvSpPr>
        <p:spPr>
          <a:xfrm>
            <a:off x="9039225" y="2258715"/>
            <a:ext cx="209550" cy="209550"/>
          </a:xfrm>
          <a:prstGeom prst="ellipse">
            <a:avLst/>
          </a:prstGeom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3"/>
          <p:cNvSpPr/>
          <p:nvPr/>
        </p:nvSpPr>
        <p:spPr>
          <a:xfrm>
            <a:off x="8475956" y="2954040"/>
            <a:ext cx="1335990" cy="203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US" sz="1125" kern="0" spc="300" dirty="0">
                <a:solidFill>
                  <a:srgbClr val="6FA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IT NOW</a:t>
            </a:r>
            <a:endParaRPr lang="en-US" sz="1125" dirty="0"/>
          </a:p>
        </p:txBody>
      </p:sp>
      <p:sp>
        <p:nvSpPr>
          <p:cNvPr id="6" name="Text 4"/>
          <p:cNvSpPr/>
          <p:nvPr/>
        </p:nvSpPr>
        <p:spPr>
          <a:xfrm>
            <a:off x="6577013" y="3309640"/>
            <a:ext cx="5133975" cy="7848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5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现在就上手体验</a:t>
            </a:r>
            <a:endParaRPr lang="en-US" sz="5250" dirty="0"/>
          </a:p>
        </p:txBody>
      </p:sp>
      <p:sp>
        <p:nvSpPr>
          <p:cNvPr id="7" name="Text 5"/>
          <p:cNvSpPr/>
          <p:nvPr/>
        </p:nvSpPr>
        <p:spPr>
          <a:xfrm>
            <a:off x="5607844" y="4304010"/>
            <a:ext cx="7072313" cy="387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75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打开浏览器，用管理员账号登录，几分钟跑通一场会议纪要。</a:t>
            </a:r>
            <a:endParaRPr lang="en-US" sz="1875" dirty="0"/>
          </a:p>
        </p:txBody>
      </p:sp>
      <p:sp>
        <p:nvSpPr>
          <p:cNvPr id="9" name="Text 7"/>
          <p:cNvSpPr/>
          <p:nvPr/>
        </p:nvSpPr>
        <p:spPr>
          <a:xfrm>
            <a:off x="6163072" y="7263110"/>
            <a:ext cx="1104900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8F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扫码直达体验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96647" y="5110460"/>
            <a:ext cx="9525" cy="2400300"/>
          </a:xfrm>
          <a:prstGeom prst="rect">
            <a:avLst/>
          </a:prstGeom>
          <a:solidFill>
            <a:srgbClr val="FFFFFF">
              <a:alpha val="14000"/>
            </a:srgbClr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Shape 9"/>
          <p:cNvSpPr/>
          <p:nvPr/>
        </p:nvSpPr>
        <p:spPr>
          <a:xfrm>
            <a:off x="8459470" y="5577185"/>
            <a:ext cx="4085431" cy="622300"/>
          </a:xfrm>
          <a:prstGeom prst="roundRect">
            <a:avLst>
              <a:gd name="adj" fmla="val 21429"/>
            </a:avLst>
          </a:prstGeom>
          <a:solidFill>
            <a:srgbClr val="FFFFFF">
              <a:alpha val="7000"/>
            </a:srgbClr>
          </a:solidFill>
          <a:ln w="6350">
            <a:solidFill>
              <a:srgbClr val="FFFFFF">
                <a:alpha val="16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 10"/>
          <p:cNvSpPr/>
          <p:nvPr/>
        </p:nvSpPr>
        <p:spPr>
          <a:xfrm>
            <a:off x="8779272" y="5758160"/>
            <a:ext cx="800100" cy="298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dirty="0">
                <a:solidFill>
                  <a:srgbClr val="8FA3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体验地址</a:t>
            </a:r>
            <a:endParaRPr lang="en-US" sz="1425" dirty="0"/>
          </a:p>
        </p:txBody>
      </p:sp>
      <p:sp>
        <p:nvSpPr>
          <p:cNvPr id="13" name="Text 11"/>
          <p:cNvSpPr/>
          <p:nvPr/>
        </p:nvSpPr>
        <p:spPr>
          <a:xfrm>
            <a:off x="9636522" y="5735935"/>
            <a:ext cx="2908379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https://desktop.sheffery.cloud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8487172" y="6409036"/>
            <a:ext cx="1362075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75" dirty="0">
                <a:solidFill>
                  <a:srgbClr val="7D8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联系人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487172" y="6688435"/>
            <a:ext cx="1362075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＿＿＿＿＿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10144523" y="6409036"/>
            <a:ext cx="1906905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kern="0" spc="75" dirty="0">
                <a:solidFill>
                  <a:srgbClr val="7D8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联系电话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0144523" y="6688435"/>
            <a:ext cx="1906905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＿＿＿＿＿＿＿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6040592" y="7929860"/>
            <a:ext cx="6206718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7D8A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数智AI一体机 · 智能办公平台 | 演示与私有部署咨询，欢迎联系</a:t>
            </a:r>
            <a:endParaRPr lang="en-US" sz="1500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A07AED2-AC25-5A24-A895-1A73188ED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054" y="4762767"/>
            <a:ext cx="2428936" cy="24289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43000" y="1200150"/>
            <a:ext cx="17602200" cy="86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政企办公，正卡在三件事上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1143000" y="2101850"/>
            <a:ext cx="17602200" cy="36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越依赖 AI 提效，越担心把资料交出去。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143000" y="2965450"/>
            <a:ext cx="5143500" cy="640715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1530350" y="3390900"/>
            <a:ext cx="4805680" cy="520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D64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1530350" y="4044950"/>
            <a:ext cx="480568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数据外流不敢用</a:t>
            </a:r>
            <a:endParaRPr lang="en-US" sz="2175" dirty="0"/>
          </a:p>
        </p:txBody>
      </p:sp>
      <p:sp>
        <p:nvSpPr>
          <p:cNvPr id="8" name="Text 6"/>
          <p:cNvSpPr/>
          <p:nvPr/>
        </p:nvSpPr>
        <p:spPr>
          <a:xfrm>
            <a:off x="1530350" y="4559300"/>
            <a:ext cx="4499864" cy="71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575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通用云端 AI 要把会议、公文、内部资料上传第三方，敏感单位无法接受。</a:t>
            </a:r>
            <a:endParaRPr lang="en-US" sz="1575" dirty="0"/>
          </a:p>
        </p:txBody>
      </p:sp>
      <p:sp>
        <p:nvSpPr>
          <p:cNvPr id="9" name="Shape 7"/>
          <p:cNvSpPr/>
          <p:nvPr/>
        </p:nvSpPr>
        <p:spPr>
          <a:xfrm>
            <a:off x="6572250" y="2965450"/>
            <a:ext cx="5143500" cy="640715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6959600" y="3390900"/>
            <a:ext cx="4805680" cy="520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E091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300" dirty="0"/>
          </a:p>
        </p:txBody>
      </p:sp>
      <p:sp>
        <p:nvSpPr>
          <p:cNvPr id="11" name="Text 9"/>
          <p:cNvSpPr/>
          <p:nvPr/>
        </p:nvSpPr>
        <p:spPr>
          <a:xfrm>
            <a:off x="6959600" y="4044950"/>
            <a:ext cx="480568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工具割裂效率低</a:t>
            </a:r>
            <a:endParaRPr lang="en-US" sz="2175" dirty="0"/>
          </a:p>
        </p:txBody>
      </p:sp>
      <p:sp>
        <p:nvSpPr>
          <p:cNvPr id="12" name="Text 10"/>
          <p:cNvSpPr/>
          <p:nvPr/>
        </p:nvSpPr>
        <p:spPr>
          <a:xfrm>
            <a:off x="6959600" y="4559300"/>
            <a:ext cx="4499864" cy="71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575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录音转写、写材料、查资料、传文件各用一套系统，来回切换、重复登录。</a:t>
            </a:r>
            <a:endParaRPr lang="en-US" sz="1575" dirty="0"/>
          </a:p>
        </p:txBody>
      </p:sp>
      <p:sp>
        <p:nvSpPr>
          <p:cNvPr id="13" name="Shape 11"/>
          <p:cNvSpPr/>
          <p:nvPr/>
        </p:nvSpPr>
        <p:spPr>
          <a:xfrm>
            <a:off x="12001500" y="2965450"/>
            <a:ext cx="5143500" cy="6407150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6350">
            <a:solidFill>
              <a:srgbClr val="E7E9EE"/>
            </a:solidFill>
            <a:prstDash val="solid"/>
          </a:ln>
          <a:effectLst>
            <a:outerShdw blurRad="381000" dist="133350" dir="5400000" algn="bl" rotWithShape="0">
              <a:srgbClr val="141E32">
                <a:alpha val="5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14" name="Text 12"/>
          <p:cNvSpPr/>
          <p:nvPr/>
        </p:nvSpPr>
        <p:spPr>
          <a:xfrm>
            <a:off x="12388851" y="3390900"/>
            <a:ext cx="4805680" cy="520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1F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300" dirty="0"/>
          </a:p>
        </p:txBody>
      </p:sp>
      <p:sp>
        <p:nvSpPr>
          <p:cNvPr id="15" name="Text 13"/>
          <p:cNvSpPr/>
          <p:nvPr/>
        </p:nvSpPr>
        <p:spPr>
          <a:xfrm>
            <a:off x="12388851" y="4044950"/>
            <a:ext cx="480568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部署上手门槛高</a:t>
            </a:r>
            <a:endParaRPr lang="en-US" sz="2175" dirty="0"/>
          </a:p>
        </p:txBody>
      </p:sp>
      <p:sp>
        <p:nvSpPr>
          <p:cNvPr id="16" name="Text 14"/>
          <p:cNvSpPr/>
          <p:nvPr/>
        </p:nvSpPr>
        <p:spPr>
          <a:xfrm>
            <a:off x="12388851" y="4559300"/>
            <a:ext cx="4499864" cy="71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575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装客户端、配环境、教培训，IT 与业务两头累，推广一拖再拖。</a:t>
            </a:r>
            <a:endParaRPr lang="en-US" sz="15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D1526">
                  <a:alpha val="100000"/>
                </a:srgbClr>
              </a:gs>
              <a:gs pos="100000">
                <a:srgbClr val="0A1020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1143000" y="914400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6FA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VALUE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1143000" y="1200150"/>
            <a:ext cx="17602200" cy="86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把最耗时的办公，交给 AI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143000" y="2120900"/>
            <a:ext cx="17602200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开会、写材料、查资料——三件最花时间的事，三个应用一次搞定。</a:t>
            </a:r>
            <a:endParaRPr lang="en-US" sz="1725" dirty="0"/>
          </a:p>
        </p:txBody>
      </p:sp>
      <p:sp>
        <p:nvSpPr>
          <p:cNvPr id="6" name="Shape 4"/>
          <p:cNvSpPr/>
          <p:nvPr/>
        </p:nvSpPr>
        <p:spPr>
          <a:xfrm>
            <a:off x="1143000" y="2667000"/>
            <a:ext cx="16002000" cy="711200"/>
          </a:xfrm>
          <a:prstGeom prst="roundRect">
            <a:avLst>
              <a:gd name="adj" fmla="val 18750"/>
            </a:avLst>
          </a:prstGeom>
          <a:solidFill>
            <a:srgbClr val="1F8A5B">
              <a:alpha val="12000"/>
            </a:srgbClr>
          </a:solidFill>
          <a:ln w="6350">
            <a:solidFill>
              <a:srgbClr val="4FB488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 5"/>
          <p:cNvSpPr/>
          <p:nvPr/>
        </p:nvSpPr>
        <p:spPr>
          <a:xfrm>
            <a:off x="1416050" y="2844800"/>
            <a:ext cx="416322" cy="393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🔒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908572" y="2870200"/>
            <a:ext cx="945070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6EE0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数据不出内网 </a:t>
            </a:r>
            <a:r>
              <a:rPr lang="en-US" sz="1650" dirty="0">
                <a:solidFill>
                  <a:srgbClr val="E6ED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语音转写、大模型、向量检索全部私有部署，资料不上传任何第三方云。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1143000" y="3702050"/>
            <a:ext cx="5156200" cy="5670550"/>
          </a:xfrm>
          <a:prstGeom prst="roundRect">
            <a:avLst>
              <a:gd name="adj" fmla="val 4064"/>
            </a:avLst>
          </a:prstGeom>
          <a:solidFill>
            <a:srgbClr val="FFFFFF">
              <a:alpha val="5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8"/>
          <p:cNvSpPr/>
          <p:nvPr/>
        </p:nvSpPr>
        <p:spPr>
          <a:xfrm>
            <a:off x="1530350" y="4146550"/>
            <a:ext cx="609600" cy="6096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1F8A5B">
                  <a:alpha val="100000"/>
                </a:srgbClr>
              </a:gs>
              <a:gs pos="100000">
                <a:srgbClr val="12633F">
                  <a:alpha val="100000"/>
                </a:srgbClr>
              </a:gs>
            </a:gsLst>
            <a:lin ang="2700000" scaled="0"/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1492250" y="4146550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🎙️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530350" y="5003800"/>
            <a:ext cx="4819650" cy="488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智记 · 开会</a:t>
            </a:r>
            <a:endParaRPr lang="en-US" sz="2475" dirty="0"/>
          </a:p>
        </p:txBody>
      </p:sp>
      <p:sp>
        <p:nvSpPr>
          <p:cNvPr id="13" name="Text 11"/>
          <p:cNvSpPr/>
          <p:nvPr/>
        </p:nvSpPr>
        <p:spPr>
          <a:xfrm>
            <a:off x="1530350" y="5588000"/>
            <a:ext cx="4512945" cy="71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575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录音上传即转写，点句定位回放、说话人改名合并，一键生成会议纪要。</a:t>
            </a:r>
            <a:endParaRPr lang="en-US" sz="1575" dirty="0"/>
          </a:p>
        </p:txBody>
      </p:sp>
      <p:sp>
        <p:nvSpPr>
          <p:cNvPr id="14" name="Shape 12"/>
          <p:cNvSpPr/>
          <p:nvPr/>
        </p:nvSpPr>
        <p:spPr>
          <a:xfrm>
            <a:off x="6565900" y="3702050"/>
            <a:ext cx="5156200" cy="5670550"/>
          </a:xfrm>
          <a:prstGeom prst="roundRect">
            <a:avLst>
              <a:gd name="adj" fmla="val 4064"/>
            </a:avLst>
          </a:prstGeom>
          <a:solidFill>
            <a:srgbClr val="FFFFFF">
              <a:alpha val="5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Shape 13"/>
          <p:cNvSpPr/>
          <p:nvPr/>
        </p:nvSpPr>
        <p:spPr>
          <a:xfrm>
            <a:off x="6953250" y="4146550"/>
            <a:ext cx="609600" cy="6096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3F78E6">
                  <a:alpha val="100000"/>
                </a:srgbClr>
              </a:gs>
              <a:gs pos="100000">
                <a:srgbClr val="2A56C8">
                  <a:alpha val="100000"/>
                </a:srgbClr>
              </a:gs>
            </a:gsLst>
            <a:lin ang="2700000" scaled="0"/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4"/>
          <p:cNvSpPr/>
          <p:nvPr/>
        </p:nvSpPr>
        <p:spPr>
          <a:xfrm>
            <a:off x="6915150" y="4146550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✍️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6953250" y="5003800"/>
            <a:ext cx="4819650" cy="488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智写 · 写材料</a:t>
            </a:r>
            <a:endParaRPr lang="en-US" sz="2475" dirty="0"/>
          </a:p>
        </p:txBody>
      </p:sp>
      <p:sp>
        <p:nvSpPr>
          <p:cNvPr id="18" name="Text 16"/>
          <p:cNvSpPr/>
          <p:nvPr/>
        </p:nvSpPr>
        <p:spPr>
          <a:xfrm>
            <a:off x="6953250" y="5588000"/>
            <a:ext cx="4512945" cy="71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575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公文报告一键起草、润色、扩写，智能校对逐条给出「原文→建议」，可一键采纳。</a:t>
            </a:r>
            <a:endParaRPr lang="en-US" sz="1575" dirty="0"/>
          </a:p>
        </p:txBody>
      </p:sp>
      <p:sp>
        <p:nvSpPr>
          <p:cNvPr id="19" name="Shape 17"/>
          <p:cNvSpPr/>
          <p:nvPr/>
        </p:nvSpPr>
        <p:spPr>
          <a:xfrm>
            <a:off x="11988801" y="3702050"/>
            <a:ext cx="5156200" cy="5670550"/>
          </a:xfrm>
          <a:prstGeom prst="roundRect">
            <a:avLst>
              <a:gd name="adj" fmla="val 4064"/>
            </a:avLst>
          </a:prstGeom>
          <a:solidFill>
            <a:srgbClr val="FFFFFF">
              <a:alpha val="5000"/>
            </a:srgbClr>
          </a:solidFill>
          <a:ln w="6350">
            <a:solidFill>
              <a:srgbClr val="FFFFFF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Shape 18"/>
          <p:cNvSpPr/>
          <p:nvPr/>
        </p:nvSpPr>
        <p:spPr>
          <a:xfrm>
            <a:off x="12376150" y="4146550"/>
            <a:ext cx="609600" cy="609600"/>
          </a:xfrm>
          <a:prstGeom prst="roundRect">
            <a:avLst>
              <a:gd name="adj" fmla="val 25000"/>
            </a:avLst>
          </a:prstGeom>
          <a:gradFill rotWithShape="1">
            <a:gsLst>
              <a:gs pos="0">
                <a:srgbClr val="1F4B7A">
                  <a:alpha val="100000"/>
                </a:srgbClr>
              </a:gs>
              <a:gs pos="100000">
                <a:srgbClr val="12345A">
                  <a:alpha val="100000"/>
                </a:srgbClr>
              </a:gs>
            </a:gsLst>
            <a:lin ang="2700000" scaled="0"/>
          </a:gra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12338050" y="4146550"/>
            <a:ext cx="685800" cy="647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💬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12376150" y="5003800"/>
            <a:ext cx="4819650" cy="488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智助 · 查资料</a:t>
            </a:r>
            <a:endParaRPr lang="en-US" sz="2475" dirty="0"/>
          </a:p>
        </p:txBody>
      </p:sp>
      <p:sp>
        <p:nvSpPr>
          <p:cNvPr id="23" name="Text 21"/>
          <p:cNvSpPr/>
          <p:nvPr/>
        </p:nvSpPr>
        <p:spPr>
          <a:xfrm>
            <a:off x="12376150" y="5588000"/>
            <a:ext cx="4512945" cy="71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575" dirty="0">
                <a:solidFill>
                  <a:srgbClr val="B9C6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挂载知识库与会议记录，基于你的资料作答，回答标注出处、结果可核查。</a:t>
            </a:r>
            <a:endParaRPr lang="en-US" sz="15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3056632"/>
            <a:ext cx="6848029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待定 OS · 统一桌面工作台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952500" y="3380482"/>
            <a:ext cx="6412245" cy="12209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405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像用电脑一样 用 AI 办公</a:t>
            </a:r>
            <a:endParaRPr lang="en-US" sz="4050" dirty="0"/>
          </a:p>
        </p:txBody>
      </p:sp>
      <p:sp>
        <p:nvSpPr>
          <p:cNvPr id="4" name="Text 2"/>
          <p:cNvSpPr/>
          <p:nvPr/>
        </p:nvSpPr>
        <p:spPr>
          <a:xfrm>
            <a:off x="952500" y="4811018"/>
            <a:ext cx="6848029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🧩 Dock + 图标桌面</a:t>
            </a:r>
            <a:endParaRPr lang="en-US" sz="1725" dirty="0"/>
          </a:p>
        </p:txBody>
      </p:sp>
      <p:sp>
        <p:nvSpPr>
          <p:cNvPr id="5" name="Text 3"/>
          <p:cNvSpPr/>
          <p:nvPr/>
        </p:nvSpPr>
        <p:spPr>
          <a:xfrm>
            <a:off x="952500" y="5185668"/>
            <a:ext cx="641224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打开、切换、关闭应用，一次登录全程通行。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52500" y="5680968"/>
            <a:ext cx="6848029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📊 实时系统状态</a:t>
            </a:r>
            <a:endParaRPr lang="en-US" sz="1725" dirty="0"/>
          </a:p>
        </p:txBody>
      </p:sp>
      <p:sp>
        <p:nvSpPr>
          <p:cNvPr id="7" name="Text 5"/>
          <p:cNvSpPr/>
          <p:nvPr/>
        </p:nvSpPr>
        <p:spPr>
          <a:xfrm>
            <a:off x="952500" y="6055618"/>
            <a:ext cx="641224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右侧展示 CPU、内存、磁盘与服务状态，一眼掌握平台健康度。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52500" y="6550918"/>
            <a:ext cx="6848029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🔔 动态与提醒</a:t>
            </a:r>
            <a:endParaRPr lang="en-US" sz="1725" dirty="0"/>
          </a:p>
        </p:txBody>
      </p:sp>
      <p:sp>
        <p:nvSpPr>
          <p:cNvPr id="9" name="Text 7"/>
          <p:cNvSpPr/>
          <p:nvPr/>
        </p:nvSpPr>
        <p:spPr>
          <a:xfrm>
            <a:off x="952500" y="6925568"/>
            <a:ext cx="641224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0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顶栏铃铛汇总最新操作动态并提示未读数。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87580" y="2449413"/>
            <a:ext cx="9547920" cy="5388173"/>
          </a:xfrm>
          <a:prstGeom prst="roundRect">
            <a:avLst>
              <a:gd name="adj" fmla="val 2475"/>
            </a:avLst>
          </a:prstGeom>
          <a:solidFill>
            <a:srgbClr val="FFFFFF"/>
          </a:solidFill>
          <a:ln w="6350">
            <a:solidFill>
              <a:srgbClr val="000000">
                <a:alpha val="8000"/>
              </a:srgbClr>
            </a:solidFill>
            <a:prstDash val="solid"/>
          </a:ln>
          <a:effectLst>
            <a:outerShdw blurRad="857250" dist="381000" dir="5400000" algn="bl" rotWithShape="0">
              <a:srgbClr val="0C1428">
                <a:alpha val="26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931" y="2455763"/>
            <a:ext cx="9535220" cy="53754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914400"/>
            <a:ext cx="1760220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050" kern="0" spc="225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SUITE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43000" y="1200150"/>
            <a:ext cx="17602200" cy="86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五大应用，一个平台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2540000"/>
            <a:ext cx="3032720" cy="6146800"/>
          </a:xfrm>
          <a:prstGeom prst="roundRect">
            <a:avLst>
              <a:gd name="adj" fmla="val 6281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Shape 3"/>
          <p:cNvSpPr/>
          <p:nvPr/>
        </p:nvSpPr>
        <p:spPr>
          <a:xfrm>
            <a:off x="1397000" y="2889250"/>
            <a:ext cx="571500" cy="571500"/>
          </a:xfrm>
          <a:prstGeom prst="roundRect">
            <a:avLst>
              <a:gd name="adj" fmla="val 25000"/>
            </a:avLst>
          </a:prstGeom>
          <a:solidFill>
            <a:srgbClr val="1F4B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6" name="Text 4"/>
          <p:cNvSpPr/>
          <p:nvPr/>
        </p:nvSpPr>
        <p:spPr>
          <a:xfrm>
            <a:off x="1358900" y="28892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💬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397000" y="3670300"/>
            <a:ext cx="2777192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智助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1397000" y="4140200"/>
            <a:ext cx="2777192" cy="312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会读你资料的 AI 对话助手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85270" y="2540000"/>
            <a:ext cx="3032720" cy="6146800"/>
          </a:xfrm>
          <a:prstGeom prst="roundRect">
            <a:avLst>
              <a:gd name="adj" fmla="val 6281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Shape 8"/>
          <p:cNvSpPr/>
          <p:nvPr/>
        </p:nvSpPr>
        <p:spPr>
          <a:xfrm>
            <a:off x="4639270" y="2889250"/>
            <a:ext cx="571500" cy="571500"/>
          </a:xfrm>
          <a:prstGeom prst="roundRect">
            <a:avLst>
              <a:gd name="adj" fmla="val 25000"/>
            </a:avLst>
          </a:prstGeom>
          <a:solidFill>
            <a:srgbClr val="2B7DE9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1" name="Text 9"/>
          <p:cNvSpPr/>
          <p:nvPr/>
        </p:nvSpPr>
        <p:spPr>
          <a:xfrm>
            <a:off x="4601170" y="28892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✍️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4639270" y="3670300"/>
            <a:ext cx="2777192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智写</a:t>
            </a:r>
            <a:endParaRPr lang="en-US" sz="2025" dirty="0"/>
          </a:p>
        </p:txBody>
      </p:sp>
      <p:sp>
        <p:nvSpPr>
          <p:cNvPr id="13" name="Text 11"/>
          <p:cNvSpPr/>
          <p:nvPr/>
        </p:nvSpPr>
        <p:spPr>
          <a:xfrm>
            <a:off x="4639270" y="4140200"/>
            <a:ext cx="2777192" cy="312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公文报告的 AI 写作与校对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627541" y="2540000"/>
            <a:ext cx="3032820" cy="6146800"/>
          </a:xfrm>
          <a:prstGeom prst="roundRect">
            <a:avLst>
              <a:gd name="adj" fmla="val 6281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Shape 13"/>
          <p:cNvSpPr/>
          <p:nvPr/>
        </p:nvSpPr>
        <p:spPr>
          <a:xfrm>
            <a:off x="7881541" y="2889250"/>
            <a:ext cx="571500" cy="571500"/>
          </a:xfrm>
          <a:prstGeom prst="roundRect">
            <a:avLst>
              <a:gd name="adj" fmla="val 25000"/>
            </a:avLst>
          </a:prstGeom>
          <a:solidFill>
            <a:srgbClr val="1F8A5B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16" name="Text 14"/>
          <p:cNvSpPr/>
          <p:nvPr/>
        </p:nvSpPr>
        <p:spPr>
          <a:xfrm>
            <a:off x="7843441" y="28892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🎙️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7881541" y="3670300"/>
            <a:ext cx="2777302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智记</a:t>
            </a:r>
            <a:endParaRPr lang="en-US" sz="2025" dirty="0"/>
          </a:p>
        </p:txBody>
      </p:sp>
      <p:sp>
        <p:nvSpPr>
          <p:cNvPr id="18" name="Text 16"/>
          <p:cNvSpPr/>
          <p:nvPr/>
        </p:nvSpPr>
        <p:spPr>
          <a:xfrm>
            <a:off x="7881541" y="4140200"/>
            <a:ext cx="2777302" cy="312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会议录音转写与纪要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10869911" y="2540000"/>
            <a:ext cx="3032720" cy="6146800"/>
          </a:xfrm>
          <a:prstGeom prst="roundRect">
            <a:avLst>
              <a:gd name="adj" fmla="val 6281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Shape 18"/>
          <p:cNvSpPr/>
          <p:nvPr/>
        </p:nvSpPr>
        <p:spPr>
          <a:xfrm>
            <a:off x="11123911" y="2889250"/>
            <a:ext cx="571500" cy="571500"/>
          </a:xfrm>
          <a:prstGeom prst="roundRect">
            <a:avLst>
              <a:gd name="adj" fmla="val 25000"/>
            </a:avLst>
          </a:prstGeom>
          <a:solidFill>
            <a:srgbClr val="E0912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1" name="Text 19"/>
          <p:cNvSpPr/>
          <p:nvPr/>
        </p:nvSpPr>
        <p:spPr>
          <a:xfrm>
            <a:off x="11085811" y="28892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🗂️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11123911" y="3670300"/>
            <a:ext cx="2777192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智档</a:t>
            </a:r>
            <a:endParaRPr lang="en-US" sz="2025" dirty="0"/>
          </a:p>
        </p:txBody>
      </p:sp>
      <p:sp>
        <p:nvSpPr>
          <p:cNvPr id="23" name="Text 21"/>
          <p:cNvSpPr/>
          <p:nvPr/>
        </p:nvSpPr>
        <p:spPr>
          <a:xfrm>
            <a:off x="11123911" y="4140200"/>
            <a:ext cx="2777192" cy="312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团队文件管理与授权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14112180" y="2540000"/>
            <a:ext cx="3032820" cy="6146800"/>
          </a:xfrm>
          <a:prstGeom prst="roundRect">
            <a:avLst>
              <a:gd name="adj" fmla="val 6281"/>
            </a:avLst>
          </a:prstGeom>
          <a:solidFill>
            <a:srgbClr val="FBFBFC"/>
          </a:solidFill>
          <a:ln w="635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Shape 23"/>
          <p:cNvSpPr/>
          <p:nvPr/>
        </p:nvSpPr>
        <p:spPr>
          <a:xfrm>
            <a:off x="14366181" y="2889250"/>
            <a:ext cx="571500" cy="571500"/>
          </a:xfrm>
          <a:prstGeom prst="roundRect">
            <a:avLst>
              <a:gd name="adj" fmla="val 25000"/>
            </a:avLst>
          </a:prstGeom>
          <a:solidFill>
            <a:srgbClr val="5B6B7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26" name="Text 24"/>
          <p:cNvSpPr/>
          <p:nvPr/>
        </p:nvSpPr>
        <p:spPr>
          <a:xfrm>
            <a:off x="14328081" y="28892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📚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14366181" y="3670300"/>
            <a:ext cx="2777302" cy="412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智库</a:t>
            </a:r>
            <a:endParaRPr lang="en-US" sz="2025" dirty="0"/>
          </a:p>
        </p:txBody>
      </p:sp>
      <p:sp>
        <p:nvSpPr>
          <p:cNvPr id="28" name="Text 26"/>
          <p:cNvSpPr/>
          <p:nvPr/>
        </p:nvSpPr>
        <p:spPr>
          <a:xfrm>
            <a:off x="14366181" y="4140200"/>
            <a:ext cx="2777302" cy="3123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5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知识库归集与智能检索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143000" y="9067800"/>
            <a:ext cx="176022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8A94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应用间数据打通 · 会议与知识可直接在智助里追问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3240484"/>
            <a:ext cx="533400" cy="533400"/>
          </a:xfrm>
          <a:prstGeom prst="roundRect">
            <a:avLst>
              <a:gd name="adj" fmla="val 25000"/>
            </a:avLst>
          </a:prstGeom>
          <a:solidFill>
            <a:srgbClr val="1F4B7A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914400" y="3240484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💬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619250" y="3396060"/>
            <a:ext cx="1198066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智助 · AI 对话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52500" y="3964384"/>
            <a:ext cx="6749796" cy="1177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9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一个会「读你 资料」的助手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952500" y="5332016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17600" y="5332016"/>
            <a:ext cx="6555727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按需挂载知识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：勾选知识库或会议记录作参考，基于你的资料作答（RAG）。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52500" y="5798741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7600" y="5798741"/>
            <a:ext cx="556453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对话里发文件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：拖入/粘贴/上传 PDF·Word·图片，随问随查。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52500" y="6265466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117600" y="6265466"/>
            <a:ext cx="451294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来源可溯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：回答标注引用的资料片段，结果可核查。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52500" y="6732191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63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117600" y="6732191"/>
            <a:ext cx="431673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流式回答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·思考过程可见·多会话按日分组管理。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077200" y="2288481"/>
            <a:ext cx="9258300" cy="5709940"/>
          </a:xfrm>
          <a:prstGeom prst="roundRect">
            <a:avLst>
              <a:gd name="adj" fmla="val 2335"/>
            </a:avLst>
          </a:prstGeom>
          <a:solidFill>
            <a:srgbClr val="FFFFFF"/>
          </a:solidFill>
          <a:ln w="6350">
            <a:solidFill>
              <a:srgbClr val="000000">
                <a:alpha val="8000"/>
              </a:srgbClr>
            </a:solidFill>
            <a:prstDash val="solid"/>
          </a:ln>
          <a:effectLst>
            <a:outerShdw blurRad="857250" dist="381000" dir="5400000" algn="bl" rotWithShape="0">
              <a:srgbClr val="0C1428">
                <a:alpha val="26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550" y="2294831"/>
            <a:ext cx="9245600" cy="56972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762000"/>
            <a:ext cx="533400" cy="533400"/>
          </a:xfrm>
          <a:prstGeom prst="roundRect">
            <a:avLst>
              <a:gd name="adj" fmla="val 25000"/>
            </a:avLst>
          </a:prstGeom>
          <a:solidFill>
            <a:srgbClr val="2B7DE9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914400" y="762000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✍️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619250" y="917575"/>
            <a:ext cx="1343412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2B7DE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智写 · 公文撰写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52500" y="1371600"/>
            <a:ext cx="18021300" cy="74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起草、润色、校对，一步到位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952500" y="2139950"/>
            <a:ext cx="180213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5B65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指定文种、语言风格、字数上限 → 生成 / 润色 / 续写 / 改写 / 扩写；一键校对逐条给出「原文 → 建议 + 原因」，可单条或全部采纳。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952500" y="2730500"/>
            <a:ext cx="8048625" cy="6794500"/>
          </a:xfrm>
          <a:prstGeom prst="roundRect">
            <a:avLst>
              <a:gd name="adj" fmla="val 1682"/>
            </a:avLst>
          </a:prstGeom>
          <a:solidFill>
            <a:srgbClr val="FFFFFF"/>
          </a:solidFill>
          <a:ln w="6350">
            <a:solidFill>
              <a:srgbClr val="000000">
                <a:alpha val="8000"/>
              </a:srgbClr>
            </a:solidFill>
            <a:prstDash val="solid"/>
          </a:ln>
          <a:effectLst>
            <a:outerShdw blurRad="571500" dist="228600" dir="5400000" algn="bl" rotWithShape="0">
              <a:srgbClr val="0C1428">
                <a:alpha val="2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" y="2736850"/>
            <a:ext cx="8035925" cy="4951809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9286875" y="2730500"/>
            <a:ext cx="8048625" cy="6794500"/>
          </a:xfrm>
          <a:prstGeom prst="roundRect">
            <a:avLst>
              <a:gd name="adj" fmla="val 1682"/>
            </a:avLst>
          </a:prstGeom>
          <a:solidFill>
            <a:srgbClr val="FFFFFF"/>
          </a:solidFill>
          <a:ln w="6350">
            <a:solidFill>
              <a:srgbClr val="000000">
                <a:alpha val="8000"/>
              </a:srgbClr>
            </a:solidFill>
            <a:prstDash val="solid"/>
          </a:ln>
          <a:effectLst>
            <a:outerShdw blurRad="571500" dist="228600" dir="5400000" algn="bl" rotWithShape="0">
              <a:srgbClr val="0C1428">
                <a:alpha val="20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3225" y="2736850"/>
            <a:ext cx="8035925" cy="49518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3240484"/>
            <a:ext cx="533400" cy="533400"/>
          </a:xfrm>
          <a:prstGeom prst="roundRect">
            <a:avLst>
              <a:gd name="adj" fmla="val 25000"/>
            </a:avLst>
          </a:prstGeom>
          <a:solidFill>
            <a:srgbClr val="1F8A5B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3" name="Text 1"/>
          <p:cNvSpPr/>
          <p:nvPr/>
        </p:nvSpPr>
        <p:spPr>
          <a:xfrm>
            <a:off x="914400" y="3240484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🎙️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619250" y="3396060"/>
            <a:ext cx="1720602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1F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智记 · 会议录音分析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52500" y="3964384"/>
            <a:ext cx="6749796" cy="1177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9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录音变成可检索 的结构化资料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952500" y="5332016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17600" y="5332016"/>
            <a:ext cx="470916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上传即转写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：自动转成带时间戳、分说话人的文字稿。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52500" y="5798741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17600" y="5798741"/>
            <a:ext cx="431673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波形回放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：点某句即定位录音播放、当前句高亮。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52500" y="6265466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117600" y="6265466"/>
            <a:ext cx="526520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说话人改名 / 合并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：从通讯录选人，误拆可合并、随时还原。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52500" y="6732191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8A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117600" y="6732191"/>
            <a:ext cx="5472252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一键纪要 · 沉淀可问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：转写自动建索引，可在智助追问这场会。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077200" y="2288481"/>
            <a:ext cx="9258300" cy="5709940"/>
          </a:xfrm>
          <a:prstGeom prst="roundRect">
            <a:avLst>
              <a:gd name="adj" fmla="val 2335"/>
            </a:avLst>
          </a:prstGeom>
          <a:solidFill>
            <a:srgbClr val="FFFFFF"/>
          </a:solidFill>
          <a:ln w="6350">
            <a:solidFill>
              <a:srgbClr val="000000">
                <a:alpha val="8000"/>
              </a:srgbClr>
            </a:solidFill>
            <a:prstDash val="solid"/>
          </a:ln>
          <a:effectLst>
            <a:outerShdw blurRad="857250" dist="381000" dir="5400000" algn="bl" rotWithShape="0">
              <a:srgbClr val="0C1428">
                <a:alpha val="26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550" y="2294831"/>
            <a:ext cx="9245600" cy="5697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2288481"/>
            <a:ext cx="9258300" cy="5709940"/>
          </a:xfrm>
          <a:prstGeom prst="roundRect">
            <a:avLst>
              <a:gd name="adj" fmla="val 2335"/>
            </a:avLst>
          </a:prstGeom>
          <a:solidFill>
            <a:srgbClr val="FFFFFF"/>
          </a:solidFill>
          <a:ln w="6350">
            <a:solidFill>
              <a:srgbClr val="000000">
                <a:alpha val="8000"/>
              </a:srgbClr>
            </a:solidFill>
            <a:prstDash val="solid"/>
          </a:ln>
          <a:effectLst>
            <a:outerShdw blurRad="857250" dist="381000" dir="5400000" algn="bl" rotWithShape="0">
              <a:srgbClr val="0C1428">
                <a:alpha val="26000"/>
              </a:srgbClr>
            </a:outerShdw>
          </a:effectLst>
        </p:spPr>
        <p:txBody>
          <a:bodyPr/>
          <a:lstStyle/>
          <a:p>
            <a:endParaRPr lang="zh-CN" alt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" y="2294831"/>
            <a:ext cx="9245600" cy="56972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0782300" y="3240484"/>
            <a:ext cx="533400" cy="533400"/>
          </a:xfrm>
          <a:prstGeom prst="roundRect">
            <a:avLst>
              <a:gd name="adj" fmla="val 25000"/>
            </a:avLst>
          </a:prstGeom>
          <a:solidFill>
            <a:srgbClr val="E0912F"/>
          </a:solidFill>
          <a:ln/>
        </p:spPr>
        <p:txBody>
          <a:bodyPr/>
          <a:lstStyle/>
          <a:p>
            <a:endParaRPr lang="zh-CN" altLang="en-US"/>
          </a:p>
        </p:txBody>
      </p:sp>
      <p:sp>
        <p:nvSpPr>
          <p:cNvPr id="5" name="Text 2"/>
          <p:cNvSpPr/>
          <p:nvPr/>
        </p:nvSpPr>
        <p:spPr>
          <a:xfrm>
            <a:off x="10744200" y="3240484"/>
            <a:ext cx="609600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🗂️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1449050" y="3396060"/>
            <a:ext cx="1720602" cy="260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kern="0" spc="150" dirty="0">
                <a:solidFill>
                  <a:srgbClr val="C276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智档 · 平台文件管理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0782300" y="3964384"/>
            <a:ext cx="6749796" cy="117713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3900" b="1" dirty="0">
                <a:solidFill>
                  <a:srgbClr val="141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像网盘一样组织 按文件夹授权</a:t>
            </a:r>
            <a:endParaRPr lang="en-US" sz="3900" dirty="0"/>
          </a:p>
        </p:txBody>
      </p:sp>
      <p:sp>
        <p:nvSpPr>
          <p:cNvPr id="8" name="Text 5"/>
          <p:cNvSpPr/>
          <p:nvPr/>
        </p:nvSpPr>
        <p:spPr>
          <a:xfrm>
            <a:off x="10782300" y="5332016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276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47400" y="5332016"/>
            <a:ext cx="549402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目录树管理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：多级文件夹、拖拽移动、整文件夹保留结构上传。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0782300" y="5798741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276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947400" y="5798741"/>
            <a:ext cx="4120515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大文件无忧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：自动分片、断点续传、进度可见。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782300" y="6265466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276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947400" y="6265466"/>
            <a:ext cx="5235057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按文件夹授权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：禁止访问 / 只读 / 可读写，子目录默认继承。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782300" y="6732191"/>
            <a:ext cx="12700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276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0947400" y="6732191"/>
            <a:ext cx="5170674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1500" b="1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内容提取 · 回收站</a:t>
            </a:r>
            <a:r>
              <a:rPr lang="en-US" sz="1500" dirty="0">
                <a:solidFill>
                  <a:srgbClr val="3A46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：一键 OCR 转纯文本；误删可一键恢复。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931</Words>
  <Application>Microsoft Office PowerPoint</Application>
  <PresentationFormat>自定义</PresentationFormat>
  <Paragraphs>220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2013 - 2022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贤峰 姚</cp:lastModifiedBy>
  <cp:revision>2</cp:revision>
  <dcterms:created xsi:type="dcterms:W3CDTF">2026-07-04T11:41:05Z</dcterms:created>
  <dcterms:modified xsi:type="dcterms:W3CDTF">2026-07-04T11:46:18Z</dcterms:modified>
</cp:coreProperties>
</file>